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578" r:id="rId2"/>
    <p:sldId id="582" r:id="rId3"/>
    <p:sldId id="586" r:id="rId4"/>
    <p:sldId id="480" r:id="rId5"/>
    <p:sldId id="481" r:id="rId6"/>
    <p:sldId id="585" r:id="rId7"/>
    <p:sldId id="580" r:id="rId8"/>
    <p:sldId id="534" r:id="rId9"/>
    <p:sldId id="535" r:id="rId10"/>
    <p:sldId id="536" r:id="rId11"/>
    <p:sldId id="537" r:id="rId12"/>
    <p:sldId id="538" r:id="rId13"/>
    <p:sldId id="539" r:id="rId14"/>
    <p:sldId id="540" r:id="rId15"/>
    <p:sldId id="541" r:id="rId16"/>
    <p:sldId id="542" r:id="rId17"/>
    <p:sldId id="543" r:id="rId18"/>
    <p:sldId id="583" r:id="rId19"/>
    <p:sldId id="584" r:id="rId20"/>
    <p:sldId id="544" r:id="rId21"/>
    <p:sldId id="545" r:id="rId22"/>
    <p:sldId id="546" r:id="rId23"/>
    <p:sldId id="581" r:id="rId24"/>
    <p:sldId id="547" r:id="rId25"/>
    <p:sldId id="548" r:id="rId26"/>
    <p:sldId id="549" r:id="rId27"/>
    <p:sldId id="550" r:id="rId28"/>
    <p:sldId id="551" r:id="rId29"/>
    <p:sldId id="552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6600"/>
    <a:srgbClr val="FFFF00"/>
    <a:srgbClr val="FFCC00"/>
    <a:srgbClr val="FF99FF"/>
    <a:srgbClr val="92D050"/>
    <a:srgbClr val="FFCC66"/>
    <a:srgbClr val="CC00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2929" autoAdjust="0"/>
  </p:normalViewPr>
  <p:slideViewPr>
    <p:cSldViewPr>
      <p:cViewPr varScale="1">
        <p:scale>
          <a:sx n="65" d="100"/>
          <a:sy n="65" d="100"/>
        </p:scale>
        <p:origin x="696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10/25/2018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54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37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2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6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7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4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10/25/2018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7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10/25/2018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9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10/25/2018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1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10/25/2018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0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10/25/2018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3" Type="http://schemas.openxmlformats.org/officeDocument/2006/relationships/image" Target="../media/image11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7" Type="http://schemas.openxmlformats.org/officeDocument/2006/relationships/image" Target="../media/image510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10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10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18" Type="http://schemas.openxmlformats.org/officeDocument/2006/relationships/image" Target="../media/image61.png"/><Relationship Id="rId26" Type="http://schemas.openxmlformats.org/officeDocument/2006/relationships/image" Target="../media/image68.png"/><Relationship Id="rId3" Type="http://schemas.openxmlformats.org/officeDocument/2006/relationships/image" Target="../media/image198.png"/><Relationship Id="rId21" Type="http://schemas.openxmlformats.org/officeDocument/2006/relationships/image" Target="../media/image23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17" Type="http://schemas.openxmlformats.org/officeDocument/2006/relationships/image" Target="../media/image60.png"/><Relationship Id="rId25" Type="http://schemas.openxmlformats.org/officeDocument/2006/relationships/image" Target="../media/image67.png"/><Relationship Id="rId2" Type="http://schemas.openxmlformats.org/officeDocument/2006/relationships/image" Target="../media/image197.png"/><Relationship Id="rId16" Type="http://schemas.openxmlformats.org/officeDocument/2006/relationships/image" Target="../media/image12.png"/><Relationship Id="rId20" Type="http://schemas.openxmlformats.org/officeDocument/2006/relationships/image" Target="../media/image63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29.png"/><Relationship Id="rId24" Type="http://schemas.openxmlformats.org/officeDocument/2006/relationships/image" Target="../media/image66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2.png"/><Relationship Id="rId18" Type="http://schemas.openxmlformats.org/officeDocument/2006/relationships/image" Target="../media/image105.png"/><Relationship Id="rId3" Type="http://schemas.openxmlformats.org/officeDocument/2006/relationships/image" Target="../media/image101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104.png"/><Relationship Id="rId2" Type="http://schemas.openxmlformats.org/officeDocument/2006/relationships/image" Target="../media/image100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19" Type="http://schemas.openxmlformats.org/officeDocument/2006/relationships/image" Target="../media/image106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9.png"/><Relationship Id="rId7" Type="http://schemas.openxmlformats.org/officeDocument/2006/relationships/image" Target="../media/image115.png"/><Relationship Id="rId2" Type="http://schemas.openxmlformats.org/officeDocument/2006/relationships/image" Target="../media/image10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3" Type="http://schemas.openxmlformats.org/officeDocument/2006/relationships/image" Target="../media/image11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png"/><Relationship Id="rId7" Type="http://schemas.openxmlformats.org/officeDocument/2006/relationships/image" Target="../media/image510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png"/><Relationship Id="rId40" Type="http://schemas.openxmlformats.org/officeDocument/2006/relationships/image" Target="../media/image38.png"/><Relationship Id="rId45" Type="http://schemas.openxmlformats.org/officeDocument/2006/relationships/image" Target="../media/image43.png"/><Relationship Id="rId5" Type="http://schemas.openxmlformats.org/officeDocument/2006/relationships/image" Target="../media/image310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png"/><Relationship Id="rId44" Type="http://schemas.openxmlformats.org/officeDocument/2006/relationships/image" Target="../media/image42.png"/><Relationship Id="rId4" Type="http://schemas.openxmlformats.org/officeDocument/2006/relationships/image" Target="../media/image210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Relationship Id="rId35" Type="http://schemas.openxmlformats.org/officeDocument/2006/relationships/image" Target="../media/image33.png"/><Relationship Id="rId43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904999"/>
            <a:ext cx="8382000" cy="243840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u="sng" dirty="0"/>
              <a:t>Warm up</a:t>
            </a:r>
          </a:p>
          <a:p>
            <a:pPr marL="0" indent="0" algn="ctr">
              <a:buNone/>
            </a:pPr>
            <a:r>
              <a:rPr lang="en-US" sz="2800" dirty="0"/>
              <a:t>Dynamic Programming in General</a:t>
            </a:r>
          </a:p>
        </p:txBody>
      </p:sp>
      <p:sp>
        <p:nvSpPr>
          <p:cNvPr id="76" name="Title 1"/>
          <p:cNvSpPr txBox="1">
            <a:spLocks/>
          </p:cNvSpPr>
          <p:nvPr/>
        </p:nvSpPr>
        <p:spPr>
          <a:xfrm>
            <a:off x="1143000" y="-327025"/>
            <a:ext cx="5181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CS4102 Algorithms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Subtitle 2"/>
          <p:cNvSpPr txBox="1">
            <a:spLocks/>
          </p:cNvSpPr>
          <p:nvPr/>
        </p:nvSpPr>
        <p:spPr>
          <a:xfrm>
            <a:off x="1512570" y="609600"/>
            <a:ext cx="3352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Fall 2018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 Cutting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p:pic>
        <p:nvPicPr>
          <p:cNvPr id="19" name="Picture 2" descr="Image result for lo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3" r="37586"/>
          <a:stretch/>
        </p:blipFill>
        <p:spPr bwMode="auto">
          <a:xfrm rot="5400000">
            <a:off x="5050024" y="2687823"/>
            <a:ext cx="1600201" cy="6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3352800" y="3962400"/>
            <a:ext cx="5334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862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196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53000" y="3962400"/>
            <a:ext cx="533400" cy="533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864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98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532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0866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6200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153400" y="3962400"/>
            <a:ext cx="533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69257" y="450034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35857" y="4484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9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2457" y="4484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8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69057" y="4484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35657" y="4484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602257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68857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35457" y="44844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02057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68657" y="45003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780476" y="4507594"/>
            <a:ext cx="88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Length: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828801" y="4044434"/>
                <a:ext cx="888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r>
                      <a:rPr lang="en-US" i="1" dirty="0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>
                        <a:solidFill>
                          <a:srgbClr val="FF33CC"/>
                        </a:solidFill>
                        <a:latin typeface="Cambria Math"/>
                      </a:rPr>
                      <m:t>𝑖</m:t>
                    </m:r>
                    <m:r>
                      <a:rPr lang="en-US" i="1" dirty="0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FF33CC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044434"/>
                <a:ext cx="888513" cy="369332"/>
              </a:xfrm>
              <a:prstGeom prst="rect">
                <a:avLst/>
              </a:prstGeom>
              <a:blipFill>
                <a:blip r:embed="rId3"/>
                <a:stretch>
                  <a:fillRect t="-3226" r="-428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2819400" y="3962400"/>
            <a:ext cx="5334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35257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9541" y="1490990"/>
            <a:ext cx="4744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Solve Smallest </a:t>
            </a:r>
            <a:r>
              <a:rPr lang="en-US" sz="2800" dirty="0" err="1"/>
              <a:t>subproblem</a:t>
            </a:r>
            <a:r>
              <a:rPr lang="en-US" sz="2800" dirty="0"/>
              <a:t> first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438401" y="2523144"/>
                <a:ext cx="25264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 dirty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rgbClr val="FF33CC"/>
                            </a:solidFill>
                            <a:latin typeface="Cambria Math"/>
                          </a:rPr>
                          <m:t>4</m:t>
                        </m:r>
                      </m:e>
                    </m:d>
                    <m:r>
                      <a:rPr lang="en-US" sz="2800" i="1" dirty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/>
                      </a:rPr>
                      <m:t>max</m:t>
                    </m:r>
                    <m:r>
                      <a:rPr lang="en-US" sz="2800" i="1" dirty="0">
                        <a:solidFill>
                          <a:srgbClr val="0070C0"/>
                        </a:solidFill>
                        <a:latin typeface="Cambria Math"/>
                      </a:rPr>
                      <m:t>⁡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1" y="2523144"/>
                <a:ext cx="2526461" cy="523220"/>
              </a:xfrm>
              <a:prstGeom prst="rect">
                <a:avLst/>
              </a:prstGeom>
              <a:blipFill>
                <a:blip r:embed="rId4"/>
                <a:stretch>
                  <a:fillRect l="-150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ight Brace 46"/>
          <p:cNvSpPr/>
          <p:nvPr/>
        </p:nvSpPr>
        <p:spPr>
          <a:xfrm rot="10800000">
            <a:off x="4800601" y="2014210"/>
            <a:ext cx="421278" cy="1643390"/>
          </a:xfrm>
          <a:prstGeom prst="rightBrace">
            <a:avLst>
              <a:gd name="adj1" fmla="val 8333"/>
              <a:gd name="adj2" fmla="val 5602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5221879" y="1905000"/>
                <a:ext cx="2443746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3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[1]</m:t>
                    </m:r>
                  </m:oMath>
                </a14:m>
                <a:r>
                  <a:rPr lang="en-US" sz="2800" i="1" dirty="0">
                    <a:solidFill>
                      <a:srgbClr val="FF33CC"/>
                    </a:solidFill>
                    <a:latin typeface="Cambria Math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33CC"/>
                        </a:solidFill>
                        <a:latin typeface="Cambria Math"/>
                      </a:rPr>
                      <m:t>𝐶𝑢𝑡</m:t>
                    </m:r>
                    <m:d>
                      <m:dPr>
                        <m:ctrlPr>
                          <a:rPr lang="en-US" sz="28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+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𝑃</m:t>
                    </m:r>
                    <m:r>
                      <a:rPr lang="en-US" sz="2800" i="1">
                        <a:solidFill>
                          <a:srgbClr val="0070C0"/>
                        </a:solidFill>
                        <a:latin typeface="Cambria Math"/>
                      </a:rPr>
                      <m:t>[4]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879" y="1905000"/>
                <a:ext cx="2443746" cy="1815882"/>
              </a:xfrm>
              <a:prstGeom prst="rect">
                <a:avLst/>
              </a:prstGeom>
              <a:blipFill>
                <a:blip r:embed="rId5"/>
                <a:stretch>
                  <a:fillRect l="-1031" b="-4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Connector 43"/>
          <p:cNvCxnSpPr/>
          <p:nvPr/>
        </p:nvCxnSpPr>
        <p:spPr>
          <a:xfrm>
            <a:off x="5181600" y="5181598"/>
            <a:ext cx="0" cy="1600202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29200" y="48051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387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955" y="323193"/>
            <a:ext cx="8229600" cy="1143000"/>
          </a:xfrm>
        </p:spPr>
        <p:txBody>
          <a:bodyPr/>
          <a:lstStyle/>
          <a:p>
            <a:r>
              <a:rPr lang="en-US" dirty="0"/>
              <a:t>Matrix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3"/>
                <a:stretch>
                  <a:fillRect l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2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7875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9375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11875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4375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7125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10500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2500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5375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3500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1,6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ight Brace 113"/>
          <p:cNvSpPr/>
          <p:nvPr/>
        </p:nvSpPr>
        <p:spPr>
          <a:xfrm rot="10800000">
            <a:off x="3352800" y="4952999"/>
            <a:ext cx="444660" cy="1669344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1,5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6, 6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15125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4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8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Longest Common Subsequence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565971" y="1143001"/>
            <a:ext cx="8949630" cy="1200329"/>
            <a:chOff x="41971" y="5562600"/>
            <a:chExt cx="8949630" cy="1200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/>
                          </a:rPr>
                          <m:t>𝐿𝐶𝑆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sz="2400" i="1">
                            <a:latin typeface="Cambria Math"/>
                          </a:rPr>
                          <m:t>=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71" y="5867400"/>
                  <a:ext cx="1939229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0</m:t>
                      </m:r>
                    </m:oMath>
                  </a14:m>
                  <a:r>
                    <a:rPr lang="en-US" sz="2400" i="1" dirty="0">
                      <a:latin typeface="Cambria Math"/>
                    </a:rPr>
                    <a:t> </a:t>
                  </a:r>
                  <a:r>
                    <a:rPr lang="en-US" sz="2400" dirty="0">
                      <a:latin typeface="Cambria Math"/>
                    </a:rPr>
                    <a:t>					</a:t>
                  </a:r>
                  <a:r>
                    <a:rPr lang="en-US" sz="2400" dirty="0"/>
                    <a:t>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𝑖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or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a14:m>
                  <a:r>
                    <a:rPr lang="en-US" sz="2400" dirty="0">
                      <a:latin typeface="Cambria Math"/>
                    </a:rPr>
                    <a:t> </a:t>
                  </a:r>
                  <a:endParaRPr lang="en-US" sz="2400" i="1" dirty="0">
                    <a:latin typeface="Cambria Math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𝐿𝐶𝑆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400" i="1">
                          <a:solidFill>
                            <a:srgbClr val="00B050"/>
                          </a:solidFill>
                          <a:latin typeface="Cambria Math"/>
                        </a:rPr>
                        <m:t>+1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</a:rPr>
                    <a:t> 	</a:t>
                  </a:r>
                  <a:r>
                    <a:rPr lang="en-US" sz="2400" dirty="0"/>
                    <a:t>	if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𝑋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𝑌</m:t>
                      </m:r>
                      <m:r>
                        <a:rPr lang="en-US" sz="2400" i="1">
                          <a:latin typeface="Cambria Math"/>
                        </a:rPr>
                        <m:t>[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a14:m>
                  <a:endParaRPr lang="en-US" sz="2400" dirty="0"/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max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𝐿𝐶𝑆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−1,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func>
                    </m:oMath>
                  </a14:m>
                  <a:r>
                    <a:rPr lang="en-US" sz="2400" dirty="0"/>
                    <a:t> 	otherwise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7401" y="5562600"/>
                  <a:ext cx="6934200" cy="120032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64" t="-5102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Left Brace 12"/>
            <p:cNvSpPr/>
            <p:nvPr/>
          </p:nvSpPr>
          <p:spPr>
            <a:xfrm>
              <a:off x="1828800" y="5562601"/>
              <a:ext cx="304800" cy="1143000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125697"/>
              </p:ext>
            </p:extLst>
          </p:nvPr>
        </p:nvGraphicFramePr>
        <p:xfrm>
          <a:off x="3352800" y="3124200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𝑋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447" y="2514600"/>
                <a:ext cx="62953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229" y="2514600"/>
                <a:ext cx="38568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12" y="25146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514600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54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012" y="2514600"/>
                <a:ext cx="38048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4766" y="2514600"/>
                <a:ext cx="39356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1" y="2514600"/>
                <a:ext cx="38568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2754868"/>
                <a:ext cx="36580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884" y="2754868"/>
                <a:ext cx="36580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373" y="2754868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926" y="2754868"/>
                <a:ext cx="36580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184" y="2754868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938" y="2754868"/>
                <a:ext cx="36580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7573" y="2754868"/>
                <a:ext cx="36580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958" y="2754868"/>
                <a:ext cx="36580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𝑌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53684">
                <a:off x="2105711" y="2873382"/>
                <a:ext cx="619913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131569"/>
                <a:ext cx="36580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3516868"/>
                <a:ext cx="36580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226004"/>
                <a:ext cx="36580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5" y="4595336"/>
                <a:ext cx="36580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4964668"/>
                <a:ext cx="365805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996" y="5334000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470" y="3856672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3505200"/>
                <a:ext cx="380489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214336"/>
                <a:ext cx="3855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4583668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4953000"/>
                <a:ext cx="3804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2" y="5322332"/>
                <a:ext cx="385683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276" y="3845004"/>
                <a:ext cx="393569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752600" y="5943601"/>
                <a:ext cx="827636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To fill in cell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we need cells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  <m:r>
                          <a:rPr lang="en-US" sz="2400" i="1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latin typeface="Cambria Math"/>
                          </a:rPr>
                          <m:t>−1,</m:t>
                        </m:r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,(</m:t>
                    </m:r>
                    <m:r>
                      <a:rPr lang="en-US" sz="2400" i="1">
                        <a:latin typeface="Cambria Math"/>
                      </a:rPr>
                      <m:t>𝑖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𝑗</m:t>
                    </m:r>
                    <m:r>
                      <a:rPr lang="en-US" sz="2400" i="1">
                        <a:latin typeface="Cambria Math"/>
                      </a:rPr>
                      <m:t>−1)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Fill from Top-&gt;Bottom, Left-&gt;Right (with any preference)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943601"/>
                <a:ext cx="8276368" cy="830997"/>
              </a:xfrm>
              <a:prstGeom prst="rect">
                <a:avLst/>
              </a:prstGeom>
              <a:blipFill>
                <a:blip r:embed="rId29"/>
                <a:stretch>
                  <a:fillRect l="-1072" t="-461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4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Seam Carving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Start from bottom of image (row 1), solve up to top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00B050"/>
                    </a:solidFill>
                  </a:rPr>
                  <a:t>Initialize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𝑒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B050"/>
                    </a:solidFill>
                  </a:rPr>
                  <a:t> for each pixel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&gt;2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find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240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/>
                  <a:t>Pick smallest from top row, backtrack, removing those pixels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11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1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12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193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74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55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36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17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98990" y="5867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479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60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241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622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03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84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765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46990" y="5864557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31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812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93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574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955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36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717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098990" y="5489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479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860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241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622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003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384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65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146990" y="5486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431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812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193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574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955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336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717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098990" y="5105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479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860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41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622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003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384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765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146990" y="5102557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431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812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193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574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955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336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17990" y="4727243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98990" y="4727243"/>
            <a:ext cx="228600" cy="228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79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860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241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622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003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384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765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146990" y="4724400"/>
            <a:ext cx="2286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Left Brace 134"/>
          <p:cNvSpPr/>
          <p:nvPr/>
        </p:nvSpPr>
        <p:spPr>
          <a:xfrm>
            <a:off x="1822390" y="4629278"/>
            <a:ext cx="381000" cy="16191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1447800" y="5257800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5257800"/>
                <a:ext cx="37459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Left Brace 136"/>
          <p:cNvSpPr/>
          <p:nvPr/>
        </p:nvSpPr>
        <p:spPr>
          <a:xfrm rot="16200000">
            <a:off x="5251520" y="3197687"/>
            <a:ext cx="381000" cy="61719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5219700" y="6412468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00" y="6412468"/>
                <a:ext cx="4355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/>
          <p:cNvSpPr txBox="1"/>
          <p:nvPr/>
        </p:nvSpPr>
        <p:spPr>
          <a:xfrm>
            <a:off x="8610600" y="548640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Energy of the seam initialized to the energy of that pixel</a:t>
            </a:r>
          </a:p>
        </p:txBody>
      </p:sp>
      <p:sp>
        <p:nvSpPr>
          <p:cNvPr id="77" name="Left Brace 76"/>
          <p:cNvSpPr/>
          <p:nvPr/>
        </p:nvSpPr>
        <p:spPr>
          <a:xfrm>
            <a:off x="5029201" y="2514601"/>
            <a:ext cx="463667" cy="1575779"/>
          </a:xfrm>
          <a:prstGeom prst="leftBrace">
            <a:avLst>
              <a:gd name="adj1" fmla="val 8333"/>
              <a:gd name="adj2" fmla="val 43938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5272666" y="2514601"/>
                <a:ext cx="2968890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7030A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66" y="2514601"/>
                <a:ext cx="2968890" cy="413511"/>
              </a:xfrm>
              <a:prstGeom prst="rect">
                <a:avLst/>
              </a:prstGeom>
              <a:blipFill>
                <a:blip r:embed="rId5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5257801" y="3079092"/>
                <a:ext cx="2519857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3079092"/>
                <a:ext cx="2519857" cy="413511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272666" y="3612492"/>
                <a:ext cx="2968890" cy="4135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en-US" sz="20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2666" y="3612492"/>
                <a:ext cx="2968890" cy="413511"/>
              </a:xfrm>
              <a:prstGeom prst="rect">
                <a:avLst/>
              </a:prstGeom>
              <a:blipFill>
                <a:blip r:embed="rId7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/>
          <p:cNvCxnSpPr>
            <a:stCxn id="60" idx="0"/>
            <a:endCxn id="43" idx="0"/>
          </p:cNvCxnSpPr>
          <p:nvPr/>
        </p:nvCxnSpPr>
        <p:spPr>
          <a:xfrm flipH="1">
            <a:off x="4832290" y="4727244"/>
            <a:ext cx="381000" cy="378157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60" idx="0"/>
            <a:endCxn id="44" idx="0"/>
          </p:cNvCxnSpPr>
          <p:nvPr/>
        </p:nvCxnSpPr>
        <p:spPr>
          <a:xfrm>
            <a:off x="5213290" y="4727244"/>
            <a:ext cx="0" cy="378157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60" idx="0"/>
            <a:endCxn id="45" idx="0"/>
          </p:cNvCxnSpPr>
          <p:nvPr/>
        </p:nvCxnSpPr>
        <p:spPr>
          <a:xfrm>
            <a:off x="5213290" y="4727243"/>
            <a:ext cx="381000" cy="375314"/>
          </a:xfrm>
          <a:prstGeom prst="line">
            <a:avLst/>
          </a:prstGeom>
          <a:ln w="57150">
            <a:solidFill>
              <a:srgbClr val="FF33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4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927"/>
            <a:ext cx="8463090" cy="685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17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Gerrymandering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391185"/>
            <a:ext cx="5638800" cy="4868991"/>
          </a:xfrm>
        </p:spPr>
        <p:txBody>
          <a:bodyPr>
            <a:normAutofit/>
          </a:bodyPr>
          <a:lstStyle/>
          <a:p>
            <a:r>
              <a:rPr lang="en-US" dirty="0"/>
              <a:t>Manipulating electoral district boundaries to favor one political party over others</a:t>
            </a:r>
          </a:p>
          <a:p>
            <a:r>
              <a:rPr lang="en-US" dirty="0"/>
              <a:t>Coined in an 1812 Political cartoon</a:t>
            </a:r>
          </a:p>
          <a:p>
            <a:r>
              <a:rPr lang="en-US" dirty="0"/>
              <a:t>Governor Gerry signed a bill that redistricted Massachusetts to benefit his Democratic-Republican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/>
          </a:p>
        </p:txBody>
      </p:sp>
      <p:pic>
        <p:nvPicPr>
          <p:cNvPr id="2050" name="Picture 2" descr="https://upload.wikimedia.org/wikipedia/commons/thumb/9/96/The_Gerry-Mander_Edit.png/800px-The_Gerry-Mander_Ed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391185"/>
            <a:ext cx="4648200" cy="48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23664" y="5557756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Gerrymander</a:t>
            </a:r>
          </a:p>
        </p:txBody>
      </p:sp>
    </p:spTree>
    <p:extLst>
      <p:ext uri="{BB962C8B-B14F-4D97-AF65-F5344CB8AC3E}">
        <p14:creationId xmlns:p14="http://schemas.microsoft.com/office/powerpoint/2010/main" val="5482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the Supreme Court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895599"/>
          </a:xfrm>
        </p:spPr>
        <p:txBody>
          <a:bodyPr/>
          <a:lstStyle/>
          <a:p>
            <a:r>
              <a:rPr lang="en-US" dirty="0"/>
              <a:t>Gerrymandering cannot be used to:</a:t>
            </a:r>
          </a:p>
          <a:p>
            <a:pPr lvl="1"/>
            <a:r>
              <a:rPr lang="en-US" dirty="0"/>
              <a:t>Disadvantage racial/ethnic/religious groups</a:t>
            </a:r>
          </a:p>
          <a:p>
            <a:r>
              <a:rPr lang="en-US" dirty="0"/>
              <a:t>It can be used to:</a:t>
            </a:r>
          </a:p>
          <a:p>
            <a:pPr lvl="1"/>
            <a:r>
              <a:rPr lang="en-US" dirty="0"/>
              <a:t>Disadvantage political parties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 5</a:t>
            </a:r>
            <a:r>
              <a:rPr lang="en-US" baseline="30000" dirty="0"/>
              <a:t>th</a:t>
            </a:r>
            <a:r>
              <a:rPr lang="en-US" dirty="0"/>
              <a:t> District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C95F3-3D06-9F48-8531-B09941F6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68182"/>
            <a:ext cx="11277600" cy="498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1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Gerrymandering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0"/>
            <a:ext cx="8229600" cy="762000"/>
          </a:xfrm>
        </p:spPr>
        <p:txBody>
          <a:bodyPr/>
          <a:lstStyle/>
          <a:p>
            <a:r>
              <a:rPr lang="en-US" dirty="0"/>
              <a:t>Computers make it really effective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EC1E7-AD9B-6E4B-B994-2747BA9D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64" y="1524000"/>
            <a:ext cx="8520545" cy="55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0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Gerrymandering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0"/>
            <a:ext cx="8229600" cy="762000"/>
          </a:xfrm>
        </p:spPr>
        <p:txBody>
          <a:bodyPr/>
          <a:lstStyle/>
          <a:p>
            <a:r>
              <a:rPr lang="en-US" dirty="0"/>
              <a:t>Computers make it really effective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United States Congressional Districts in Virginia (metro highlight), since 2013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b="6521"/>
          <a:stretch/>
        </p:blipFill>
        <p:spPr bwMode="auto">
          <a:xfrm>
            <a:off x="2133600" y="1687884"/>
            <a:ext cx="8260697" cy="517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04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FE7A-D8D7-2846-9D62-BC579DB1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Top-Down Dynamic Programming </a:t>
            </a:r>
            <a:r>
              <a:rPr lang="en-US" dirty="0" err="1"/>
              <a:t>Soln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907A-6663-2642-9E26-5676571E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373903"/>
            <a:ext cx="8633460" cy="497855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mem = {}</a:t>
            </a:r>
          </a:p>
          <a:p>
            <a:pPr marL="0" indent="0">
              <a:buNone/>
            </a:pPr>
            <a:r>
              <a:rPr lang="en-US" dirty="0"/>
              <a:t>def </a:t>
            </a:r>
            <a:r>
              <a:rPr lang="en-US" dirty="0" err="1"/>
              <a:t>myDPalgo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if 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not blank:</a:t>
            </a:r>
          </a:p>
          <a:p>
            <a:pPr marL="0" indent="0">
              <a:buNone/>
            </a:pPr>
            <a:r>
              <a:rPr lang="en-US" dirty="0"/>
              <a:t>		return 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/>
              <a:t>	if </a:t>
            </a:r>
            <a:r>
              <a:rPr lang="en-US" dirty="0" err="1"/>
              <a:t>baseCase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solve(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	return </a:t>
            </a:r>
            <a:r>
              <a:rPr lang="en-US" dirty="0" smtClean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	</a:t>
            </a:r>
            <a:r>
              <a:rPr lang="en-US" dirty="0" err="1" smtClean="0">
                <a:solidFill>
                  <a:srgbClr val="0070C0"/>
                </a:solidFill>
              </a:rPr>
              <a:t>subsolutions</a:t>
            </a:r>
            <a:r>
              <a:rPr lang="en-US" dirty="0" smtClean="0">
                <a:solidFill>
                  <a:srgbClr val="0070C0"/>
                </a:solidFill>
              </a:rPr>
              <a:t> = []</a:t>
            </a:r>
            <a:endParaRPr lang="en-US" dirty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dirty="0"/>
              <a:t>	for </a:t>
            </a:r>
            <a:r>
              <a:rPr lang="en-US" dirty="0">
                <a:solidFill>
                  <a:srgbClr val="00B050"/>
                </a:solidFill>
              </a:rPr>
              <a:t>subproblem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 err="1"/>
              <a:t>.append</a:t>
            </a:r>
            <a:r>
              <a:rPr lang="en-US" dirty="0"/>
              <a:t>(</a:t>
            </a:r>
            <a:r>
              <a:rPr lang="en-US" dirty="0" err="1"/>
              <a:t>myDPalgo</a:t>
            </a:r>
            <a:r>
              <a:rPr lang="en-US" dirty="0"/>
              <a:t>(</a:t>
            </a:r>
            <a:r>
              <a:rPr lang="en-US" dirty="0">
                <a:solidFill>
                  <a:srgbClr val="00B050"/>
                </a:solidFill>
              </a:rPr>
              <a:t>subproblem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  <a:r>
              <a:rPr lang="en-US" dirty="0"/>
              <a:t> = </a:t>
            </a:r>
            <a:r>
              <a:rPr lang="en-US" dirty="0" err="1"/>
              <a:t>OptimalSubstructure</a:t>
            </a:r>
            <a:r>
              <a:rPr lang="en-US" dirty="0"/>
              <a:t>(</a:t>
            </a:r>
            <a:r>
              <a:rPr lang="en-US" dirty="0" err="1">
                <a:solidFill>
                  <a:srgbClr val="0070C0"/>
                </a:solidFill>
              </a:rPr>
              <a:t>subsolutions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mem[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] =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  <a:p>
            <a:pPr marL="0" indent="0">
              <a:buNone/>
            </a:pPr>
            <a:r>
              <a:rPr lang="en-US" dirty="0"/>
              <a:t>	return </a:t>
            </a:r>
            <a:r>
              <a:rPr lang="en-US" dirty="0">
                <a:solidFill>
                  <a:srgbClr val="7030A0"/>
                </a:solidFill>
              </a:rPr>
              <a:t>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34B11-1AA4-6148-89AD-792020F24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85623D-2434-0746-B04D-5B9BD3AFC7B6}"/>
              </a:ext>
            </a:extLst>
          </p:cNvPr>
          <p:cNvSpPr txBox="1"/>
          <p:nvPr/>
        </p:nvSpPr>
        <p:spPr>
          <a:xfrm>
            <a:off x="6143354" y="1363087"/>
            <a:ext cx="545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Apply to Matrix Chain 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828072" y="2745365"/>
                <a:ext cx="2075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1,6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8072" y="2745365"/>
                <a:ext cx="2075568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999506" y="2084526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506" y="2084526"/>
                <a:ext cx="37632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000999" y="2473541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99" y="2473541"/>
                <a:ext cx="3763274" cy="400110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/>
          <p:cNvSpPr/>
          <p:nvPr/>
        </p:nvSpPr>
        <p:spPr>
          <a:xfrm rot="10800000">
            <a:off x="7809272" y="2076509"/>
            <a:ext cx="444660" cy="1669344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001000" y="281940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2819400"/>
                <a:ext cx="378513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8001000" y="312420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3124200"/>
                <a:ext cx="378513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8001000" y="342900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1,5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6, 6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3429000"/>
                <a:ext cx="378513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63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Gerrymandering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43000"/>
            <a:ext cx="8229600" cy="762000"/>
          </a:xfrm>
        </p:spPr>
        <p:txBody>
          <a:bodyPr/>
          <a:lstStyle/>
          <a:p>
            <a:r>
              <a:rPr lang="en-US" dirty="0"/>
              <a:t>Computers make it really effective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6096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originals/29/73/b9/2973b92de077b8fd2d339e3c3f788226.jpg">
            <a:extLst>
              <a:ext uri="{FF2B5EF4-FFF2-40B4-BE49-F238E27FC236}">
                <a16:creationId xmlns:a16="http://schemas.microsoft.com/office/drawing/2014/main" id="{C275915E-7BFC-CA47-8E09-7425A3922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27" y="2471593"/>
            <a:ext cx="6096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30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States are broken into precincts</a:t>
            </a:r>
          </a:p>
          <a:p>
            <a:r>
              <a:rPr lang="en-US" dirty="0"/>
              <a:t>All precincts have the same size</a:t>
            </a:r>
          </a:p>
          <a:p>
            <a:r>
              <a:rPr lang="en-US" dirty="0"/>
              <a:t>We know voting preferences of each precinct</a:t>
            </a:r>
          </a:p>
          <a:p>
            <a:r>
              <a:rPr lang="en-US" dirty="0"/>
              <a:t>Group precincts into districts to maximize  the number of districts won by my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0200" y="4648200"/>
            <a:ext cx="2133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0" y="4648200"/>
            <a:ext cx="1066800" cy="1066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D:35</a:t>
            </a:r>
          </a:p>
        </p:txBody>
      </p:sp>
      <p:sp>
        <p:nvSpPr>
          <p:cNvPr id="7" name="Rectangle 6"/>
          <p:cNvSpPr/>
          <p:nvPr/>
        </p:nvSpPr>
        <p:spPr>
          <a:xfrm>
            <a:off x="2667000" y="4648200"/>
            <a:ext cx="1066800" cy="1066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D:55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715000"/>
            <a:ext cx="1066800" cy="1066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D:53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0" y="5715000"/>
            <a:ext cx="1066800" cy="1066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D:40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25827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Overall: R:217 D:183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0" y="4648200"/>
            <a:ext cx="2133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0" y="46482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D:35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38800" y="46482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38800" y="57150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0" y="57150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0" y="42788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R:125</a:t>
            </a:r>
            <a:r>
              <a:rPr lang="en-US" dirty="0"/>
              <a:t>              </a:t>
            </a:r>
            <a:r>
              <a:rPr lang="en-US" dirty="0">
                <a:solidFill>
                  <a:srgbClr val="00B050"/>
                </a:solidFill>
              </a:rPr>
              <a:t>R:92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67600" y="4648200"/>
            <a:ext cx="2133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67600" y="46482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D:35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4400" y="46482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34400" y="57150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67600" y="57150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D:40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67600" y="42788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R:112</a:t>
            </a:r>
            <a:r>
              <a:rPr lang="en-US" dirty="0"/>
              <a:t>              </a:t>
            </a:r>
            <a:r>
              <a:rPr lang="en-US" dirty="0">
                <a:solidFill>
                  <a:srgbClr val="00B050"/>
                </a:solidFill>
              </a:rPr>
              <a:t>R:105</a:t>
            </a:r>
          </a:p>
        </p:txBody>
      </p:sp>
    </p:spTree>
    <p:extLst>
      <p:ext uri="{BB962C8B-B14F-4D97-AF65-F5344CB8AC3E}">
        <p14:creationId xmlns:p14="http://schemas.microsoft.com/office/powerpoint/2010/main" val="24409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Gerrymandering Problem Statement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Given:</a:t>
                </a:r>
              </a:p>
              <a:p>
                <a:pPr lvl="1"/>
                <a:r>
                  <a:rPr lang="en-US" dirty="0"/>
                  <a:t>A list of precincts: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containing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/>
                  <a:t> voters</a:t>
                </a:r>
              </a:p>
              <a:p>
                <a:r>
                  <a:rPr lang="en-US" dirty="0"/>
                  <a:t>Output:</a:t>
                </a:r>
              </a:p>
              <a:p>
                <a:pPr lvl="1"/>
                <a:r>
                  <a:rPr lang="en-US" dirty="0"/>
                  <a:t>Districts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⊂{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gives number of “Regular Party” voters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mn</m:t>
                        </m:r>
                      </m:num>
                      <m:den>
                        <m:r>
                          <a:rPr lang="en-US" b="0" i="0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majority “Regular Party”</a:t>
                </a:r>
              </a:p>
              <a:p>
                <a:pPr lvl="1"/>
                <a:r>
                  <a:rPr lang="en-US" dirty="0"/>
                  <a:t>“failure” if no such solution is possible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2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recursive structure of the problem</a:t>
            </a:r>
          </a:p>
          <a:p>
            <a:pPr marL="1371600" lvl="2" indent="-514350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</a:t>
            </a:r>
            <a:r>
              <a:rPr lang="en-US" dirty="0" err="1"/>
              <a:t>subproblems</a:t>
            </a:r>
            <a:endParaRPr lang="en-US" dirty="0"/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solution to each </a:t>
            </a:r>
            <a:r>
              <a:rPr lang="en-US" dirty="0" err="1"/>
              <a:t>subproblem</a:t>
            </a:r>
            <a:r>
              <a:rPr lang="en-US" dirty="0"/>
              <a:t> in memory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last precinct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828800" y="1371601"/>
            <a:ext cx="2650277" cy="1288197"/>
          </a:xfrm>
          <a:prstGeom prst="round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48135" y="1371601"/>
                <a:ext cx="5842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135" y="1371601"/>
                <a:ext cx="584263" cy="461665"/>
              </a:xfrm>
              <a:prstGeom prst="rect">
                <a:avLst/>
              </a:prstGeom>
              <a:blipFill>
                <a:blip r:embed="rId2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95232" y="1752601"/>
                <a:ext cx="18623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/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/>
                  <a:t> voters for R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232" y="1752601"/>
                <a:ext cx="1862369" cy="830997"/>
              </a:xfrm>
              <a:prstGeom prst="rect">
                <a:avLst/>
              </a:prstGeom>
              <a:blipFill>
                <a:blip r:embed="rId3"/>
                <a:stretch>
                  <a:fillRect l="-676" t="-4545" r="-4054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1862369" y="4122004"/>
            <a:ext cx="2616708" cy="1288197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81703" y="4122004"/>
                <a:ext cx="5913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703" y="4122004"/>
                <a:ext cx="59138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28801" y="4495801"/>
                <a:ext cx="265027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𝑘</m:t>
                    </m:r>
                    <m:r>
                      <a:rPr lang="en-US" sz="2400" i="1">
                        <a:latin typeface="Cambria Math"/>
                      </a:rPr>
                      <m:t>−1</m:t>
                    </m:r>
                  </m:oMath>
                </a14:m>
                <a:r>
                  <a:rPr lang="en-US" sz="2400" dirty="0"/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𝑦</m:t>
                    </m:r>
                  </m:oMath>
                </a14:m>
                <a:r>
                  <a:rPr lang="en-US" sz="2400" dirty="0"/>
                  <a:t> voters for R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4495801"/>
                <a:ext cx="2650277" cy="830997"/>
              </a:xfrm>
              <a:prstGeom prst="rect">
                <a:avLst/>
              </a:prstGeom>
              <a:blipFill>
                <a:blip r:embed="rId5"/>
                <a:stretch>
                  <a:fillRect l="-478" t="-4545" r="-23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906124" y="304800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82325" y="3119736"/>
                <a:ext cx="575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325" y="3119736"/>
                <a:ext cx="575607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6827847" y="1371601"/>
            <a:ext cx="2998416" cy="1288197"/>
          </a:xfrm>
          <a:prstGeom prst="round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847183" y="1371601"/>
                <a:ext cx="5842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7183" y="1371601"/>
                <a:ext cx="584263" cy="461665"/>
              </a:xfrm>
              <a:prstGeom prst="rect">
                <a:avLst/>
              </a:prstGeom>
              <a:blipFill>
                <a:blip r:embed="rId7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794279" y="1752601"/>
                <a:ext cx="303198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  <m:r>
                      <a:rPr lang="en-US" sz="2400" i="1"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/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𝑥</m:t>
                    </m:r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𝑅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voters for R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279" y="1752601"/>
                <a:ext cx="3031984" cy="830997"/>
              </a:xfrm>
              <a:prstGeom prst="rect">
                <a:avLst/>
              </a:prstGeom>
              <a:blipFill>
                <a:blip r:embed="rId8"/>
                <a:stretch>
                  <a:fillRect l="-417" t="-4545" r="-125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6827140" y="4122003"/>
            <a:ext cx="2998416" cy="1288197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846475" y="4122003"/>
                <a:ext cx="5913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475" y="4122003"/>
                <a:ext cx="59138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93573" y="4503003"/>
                <a:ext cx="30155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−</m:t>
                    </m:r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/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𝑦</m:t>
                    </m:r>
                    <m:r>
                      <a:rPr lang="en-US" sz="2400" i="1">
                        <a:latin typeface="Cambria Math"/>
                      </a:rPr>
                      <m:t>+</m:t>
                    </m:r>
                    <m:r>
                      <a:rPr lang="en-US" sz="2400" i="1">
                        <a:latin typeface="Cambria Math"/>
                      </a:rPr>
                      <m:t>𝑅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voters for 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3573" y="4503003"/>
                <a:ext cx="3015505" cy="830997"/>
              </a:xfrm>
              <a:prstGeom prst="rect">
                <a:avLst/>
              </a:prstGeom>
              <a:blipFill>
                <a:blip r:embed="rId9"/>
                <a:stretch>
                  <a:fillRect l="-420" t="-4545" r="-210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12" idx="0"/>
            <a:endCxn id="16" idx="1"/>
          </p:cNvCxnSpPr>
          <p:nvPr/>
        </p:nvCxnSpPr>
        <p:spPr>
          <a:xfrm flipV="1">
            <a:off x="5249025" y="2168100"/>
            <a:ext cx="1545255" cy="879901"/>
          </a:xfrm>
          <a:prstGeom prst="straightConnector1">
            <a:avLst/>
          </a:prstGeom>
          <a:ln w="762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9" idx="1"/>
          </p:cNvCxnSpPr>
          <p:nvPr/>
        </p:nvCxnSpPr>
        <p:spPr>
          <a:xfrm>
            <a:off x="5249024" y="3733801"/>
            <a:ext cx="1544548" cy="1184701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753724" y="1981201"/>
                <a:ext cx="18874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724" y="1981201"/>
                <a:ext cx="1887448" cy="830997"/>
              </a:xfrm>
              <a:prstGeom prst="rect">
                <a:avLst/>
              </a:prstGeom>
              <a:blipFill>
                <a:blip r:embed="rId10"/>
                <a:stretch>
                  <a:fillRect l="-4667" t="-6154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648200" y="4350604"/>
                <a:ext cx="18874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350604"/>
                <a:ext cx="1887448" cy="830997"/>
              </a:xfrm>
              <a:prstGeom prst="rect">
                <a:avLst/>
              </a:prstGeom>
              <a:blipFill>
                <a:blip r:embed="rId11"/>
                <a:stretch>
                  <a:fillRect l="-4667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881704" y="3119735"/>
                <a:ext cx="23854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After assigning the first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/>
                  <a:t> precincts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704" y="3119735"/>
                <a:ext cx="2385497" cy="707886"/>
              </a:xfrm>
              <a:prstGeom prst="rect">
                <a:avLst/>
              </a:prstGeom>
              <a:blipFill>
                <a:blip r:embed="rId12"/>
                <a:stretch>
                  <a:fillRect l="-2116" t="-53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108576" y="2659798"/>
                <a:ext cx="3940424" cy="122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Valid gerrymandering if: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𝑘</m:t>
                    </m:r>
                    <m:r>
                      <a:rPr lang="en-US" sz="2000" i="1">
                        <a:latin typeface="Cambria Math"/>
                      </a:rPr>
                      <m:t>+1=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,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 dirty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/>
                      </a:rPr>
                      <m:t>,</m:t>
                    </m:r>
                    <m:r>
                      <a:rPr lang="en-US" sz="2000" i="1" dirty="0">
                        <a:latin typeface="Cambria Math"/>
                      </a:rPr>
                      <m:t>𝑦</m:t>
                    </m:r>
                    <m:r>
                      <a:rPr lang="en-US" sz="2000" i="1" dirty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sz="2000" i="1" dirty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576" y="2659798"/>
                <a:ext cx="3940424" cy="1220591"/>
              </a:xfrm>
              <a:prstGeom prst="rect">
                <a:avLst/>
              </a:prstGeom>
              <a:blipFill>
                <a:blip r:embed="rId13"/>
                <a:stretch>
                  <a:fillRect l="-1608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139504" y="5410201"/>
                <a:ext cx="4138096" cy="122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Valid gerrymandering if: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n</m:t>
                    </m:r>
                    <m:r>
                      <a:rPr lang="en-US" sz="2000">
                        <a:latin typeface="Cambria Math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𝑘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,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dirty="0">
                        <a:latin typeface="Cambria Math"/>
                      </a:rPr>
                      <m:t>,</m:t>
                    </m:r>
                    <m:r>
                      <a:rPr lang="en-US" sz="2000" i="1" dirty="0">
                        <a:latin typeface="Cambria Math"/>
                      </a:rPr>
                      <m:t>𝑦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 dirty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sz="2000" i="1" dirty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504" y="5410201"/>
                <a:ext cx="4138096" cy="1220591"/>
              </a:xfrm>
              <a:prstGeom prst="rect">
                <a:avLst/>
              </a:prstGeom>
              <a:blipFill>
                <a:blip r:embed="rId14"/>
                <a:stretch>
                  <a:fillRect l="-1223" t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 animBg="1"/>
      <p:bldP spid="18" grpId="0"/>
      <p:bldP spid="19" grpId="0"/>
      <p:bldP spid="25" grpId="0"/>
      <p:bldP spid="26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Recursive Structure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56982" y="1676400"/>
                <a:ext cx="3276600" cy="7620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6982" y="1676400"/>
                <a:ext cx="3276600" cy="762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343401" y="1835624"/>
                <a:ext cx="7467599" cy="2355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True 	if from among the first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𝒋</m:t>
                    </m:r>
                  </m:oMath>
                </a14:m>
                <a:r>
                  <a:rPr lang="en-US" dirty="0"/>
                  <a:t> precincts: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𝒌</m:t>
                    </m:r>
                  </m:oMath>
                </a14:m>
                <a:r>
                  <a:rPr lang="en-US" dirty="0"/>
                  <a:t> are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exactly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exactly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𝒚</m:t>
                    </m:r>
                  </m:oMath>
                </a14:m>
                <a:r>
                  <a:rPr lang="en-US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1" y="1835624"/>
                <a:ext cx="7467599" cy="2355376"/>
              </a:xfrm>
              <a:prstGeom prst="rect">
                <a:avLst/>
              </a:prstGeom>
              <a:blipFill>
                <a:blip r:embed="rId3"/>
                <a:stretch>
                  <a:fillRect l="-1698" t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48000" y="4876801"/>
            <a:ext cx="551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4D Dynamic Programming!!!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7A82-9313-FF4B-8AF0-D3E8C0936C23}"/>
                  </a:ext>
                </a:extLst>
              </p:cNvPr>
              <p:cNvSpPr txBox="1"/>
              <p:nvPr/>
            </p:nvSpPr>
            <p:spPr>
              <a:xfrm>
                <a:off x="1570384" y="2669453"/>
                <a:ext cx="29552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𝑚𝑛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7A82-9313-FF4B-8AF0-D3E8C0936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384" y="2669453"/>
                <a:ext cx="2955232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26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81200" y="-30480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Two ways to satisfy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-304800"/>
                <a:ext cx="8229600" cy="1143000"/>
              </a:xfr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7696201" y="651936"/>
                <a:ext cx="4211798" cy="19388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True if:</a:t>
                </a:r>
              </a:p>
              <a:p>
                <a:pPr marL="0" indent="0">
                  <a:buNone/>
                </a:pPr>
                <a:r>
                  <a:rPr lang="en-US" sz="2000" dirty="0"/>
                  <a:t>from among the first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000" dirty="0"/>
                  <a:t> precincts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/>
                  <a:t> are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651936"/>
                <a:ext cx="4211798" cy="1938864"/>
              </a:xfrm>
              <a:prstGeom prst="rect">
                <a:avLst/>
              </a:prstGeom>
              <a:blipFill>
                <a:blip r:embed="rId3"/>
                <a:stretch>
                  <a:fillRect l="-1497" t="-1290" b="-64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7569689" y="2704971"/>
            <a:ext cx="2705217" cy="2576394"/>
            <a:chOff x="5700654" y="3516868"/>
            <a:chExt cx="2705217" cy="2576394"/>
          </a:xfrm>
        </p:grpSpPr>
        <p:sp>
          <p:nvSpPr>
            <p:cNvPr id="8" name="Rounded Rectangle 7"/>
            <p:cNvSpPr/>
            <p:nvPr/>
          </p:nvSpPr>
          <p:spPr>
            <a:xfrm>
              <a:off x="5734222" y="3516868"/>
              <a:ext cx="2650277" cy="1288197"/>
            </a:xfrm>
            <a:prstGeom prst="roundRect">
              <a:avLst/>
            </a:prstGeom>
            <a:solidFill>
              <a:srgbClr val="FF3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753557" y="3516868"/>
                  <a:ext cx="584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557" y="3516868"/>
                  <a:ext cx="584263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700654" y="3897868"/>
                  <a:ext cx="186429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/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sz="2400" dirty="0"/>
                    <a:t> voters for R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0654" y="3897868"/>
                  <a:ext cx="1864293" cy="83099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980" t="-5839" r="-3595" b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ounded Rectangle 10"/>
            <p:cNvSpPr/>
            <p:nvPr/>
          </p:nvSpPr>
          <p:spPr>
            <a:xfrm>
              <a:off x="5755594" y="4805065"/>
              <a:ext cx="2650277" cy="12881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774929" y="4805065"/>
                  <a:ext cx="5913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4929" y="4805065"/>
                  <a:ext cx="591380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722026" y="5186065"/>
                  <a:ext cx="204857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/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</m:oMath>
                  </a14:m>
                  <a:r>
                    <a:rPr lang="en-US" sz="2400" dirty="0"/>
                    <a:t> voters for R</a:t>
                  </a: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026" y="5186065"/>
                  <a:ext cx="2048574" cy="83099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2083" t="-5882" r="-3274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1575899" y="533400"/>
            <a:ext cx="2975302" cy="2576394"/>
            <a:chOff x="51899" y="990600"/>
            <a:chExt cx="2975302" cy="2576394"/>
          </a:xfrm>
        </p:grpSpPr>
        <p:sp>
          <p:nvSpPr>
            <p:cNvPr id="14" name="Rounded Rectangle 13"/>
            <p:cNvSpPr/>
            <p:nvPr/>
          </p:nvSpPr>
          <p:spPr>
            <a:xfrm>
              <a:off x="85467" y="990600"/>
              <a:ext cx="2941734" cy="1288197"/>
            </a:xfrm>
            <a:prstGeom prst="roundRect">
              <a:avLst/>
            </a:prstGeom>
            <a:solidFill>
              <a:srgbClr val="FF3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4802" y="990600"/>
                  <a:ext cx="584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2" y="990600"/>
                  <a:ext cx="584263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1899" y="1371600"/>
                  <a:ext cx="2975302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𝑘</m:t>
                      </m:r>
                      <m:r>
                        <a:rPr lang="en-US" sz="2400" i="1">
                          <a:latin typeface="Cambria Math"/>
                        </a:rPr>
                        <m:t>−1</m:t>
                      </m:r>
                    </m:oMath>
                  </a14:m>
                  <a:r>
                    <a:rPr lang="en-US" sz="2400" dirty="0"/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𝑥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sz="2400" dirty="0"/>
                    <a:t> voters for R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" y="1371600"/>
                  <a:ext cx="2975302" cy="8607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615" t="-5674" r="-2049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/>
            <p:cNvSpPr/>
            <p:nvPr/>
          </p:nvSpPr>
          <p:spPr>
            <a:xfrm>
              <a:off x="106839" y="2278797"/>
              <a:ext cx="2920362" cy="12881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26174" y="2278797"/>
                  <a:ext cx="5913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174" y="2278797"/>
                  <a:ext cx="591380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3271" y="2659797"/>
                  <a:ext cx="204857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/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</m:oMath>
                  </a14:m>
                  <a:r>
                    <a:rPr lang="en-US" sz="2400" dirty="0"/>
                    <a:t> voters for R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1" y="2659797"/>
                  <a:ext cx="2048574" cy="830997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2083" t="-5839" r="-3274" b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1600201" y="3505200"/>
            <a:ext cx="3000649" cy="2576394"/>
            <a:chOff x="76200" y="3976806"/>
            <a:chExt cx="3000649" cy="2576394"/>
          </a:xfrm>
        </p:grpSpPr>
        <p:sp>
          <p:nvSpPr>
            <p:cNvPr id="20" name="Rounded Rectangle 19"/>
            <p:cNvSpPr/>
            <p:nvPr/>
          </p:nvSpPr>
          <p:spPr>
            <a:xfrm>
              <a:off x="109768" y="3976806"/>
              <a:ext cx="2941734" cy="1288197"/>
            </a:xfrm>
            <a:prstGeom prst="roundRect">
              <a:avLst/>
            </a:prstGeom>
            <a:solidFill>
              <a:srgbClr val="FF3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9103" y="3976806"/>
                  <a:ext cx="584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3" y="3976806"/>
                  <a:ext cx="584263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76200" y="4357806"/>
                  <a:ext cx="186236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/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sz="2400" dirty="0"/>
                    <a:t> voters for R</a:t>
                  </a: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" y="4357806"/>
                  <a:ext cx="1862369" cy="830997"/>
                </a:xfrm>
                <a:prstGeom prst="rect">
                  <a:avLst/>
                </a:prstGeom>
                <a:blipFill>
                  <a:blip r:embed="rId13"/>
                  <a:stretch>
                    <a:fillRect l="-676" t="-4545" r="-3378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ounded Rectangle 22"/>
            <p:cNvSpPr/>
            <p:nvPr/>
          </p:nvSpPr>
          <p:spPr>
            <a:xfrm>
              <a:off x="131140" y="5265003"/>
              <a:ext cx="2920362" cy="12881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50475" y="5265003"/>
                  <a:ext cx="5913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75" y="5265003"/>
                  <a:ext cx="591380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7572" y="5646003"/>
                  <a:ext cx="2979277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𝑗</m:t>
                      </m:r>
                      <m:r>
                        <a:rPr lang="en-US" sz="2400" i="1">
                          <a:latin typeface="Cambria Math"/>
                        </a:rPr>
                        <m:t>−1−</m:t>
                      </m:r>
                      <m:r>
                        <a:rPr lang="en-US" sz="2400" i="1"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/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𝑦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sz="2400" dirty="0"/>
                    <a:t> voters for R</a:t>
                  </a: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2" y="5646003"/>
                  <a:ext cx="2979277" cy="860748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1431" t="-5674" r="-2249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/>
          <p:cNvSpPr/>
          <p:nvPr/>
        </p:nvSpPr>
        <p:spPr>
          <a:xfrm>
            <a:off x="5562600" y="121920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638800" y="1290936"/>
                <a:ext cx="539378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290936"/>
                <a:ext cx="539378" cy="491417"/>
              </a:xfrm>
              <a:prstGeom prst="rect">
                <a:avLst/>
              </a:prstGeom>
              <a:blipFill>
                <a:blip r:embed="rId16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>
            <a:stCxn id="33" idx="3"/>
            <a:endCxn id="8" idx="1"/>
          </p:cNvCxnSpPr>
          <p:nvPr/>
        </p:nvCxnSpPr>
        <p:spPr>
          <a:xfrm>
            <a:off x="6248400" y="1562100"/>
            <a:ext cx="1354856" cy="1786970"/>
          </a:xfrm>
          <a:prstGeom prst="straightConnector1">
            <a:avLst/>
          </a:prstGeom>
          <a:ln w="762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3" idx="3"/>
            <a:endCxn id="13" idx="1"/>
          </p:cNvCxnSpPr>
          <p:nvPr/>
        </p:nvCxnSpPr>
        <p:spPr>
          <a:xfrm flipV="1">
            <a:off x="6324600" y="4789668"/>
            <a:ext cx="1266460" cy="49033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105400" y="1958652"/>
                <a:ext cx="1887448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958652"/>
                <a:ext cx="1887448" cy="860748"/>
              </a:xfrm>
              <a:prstGeom prst="rect">
                <a:avLst/>
              </a:prstGeom>
              <a:blipFill>
                <a:blip r:embed="rId17"/>
                <a:stretch>
                  <a:fillRect l="-4667" t="-4348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410200" y="5178044"/>
                <a:ext cx="1887448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178044"/>
                <a:ext cx="1887448" cy="860748"/>
              </a:xfrm>
              <a:prstGeom prst="rect">
                <a:avLst/>
              </a:prstGeom>
              <a:blipFill>
                <a:blip r:embed="rId18"/>
                <a:stretch>
                  <a:fillRect l="-4667" t="-746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5638800" y="449580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715000" y="4567536"/>
                <a:ext cx="539378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567536"/>
                <a:ext cx="539378" cy="491417"/>
              </a:xfrm>
              <a:prstGeom prst="rect">
                <a:avLst/>
              </a:prstGeom>
              <a:blipFill>
                <a:blip r:embed="rId19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508344" y="3124201"/>
            <a:ext cx="946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 txBox="1">
                <a:spLocks/>
              </p:cNvSpPr>
              <p:nvPr/>
            </p:nvSpPr>
            <p:spPr>
              <a:xfrm>
                <a:off x="1143000" y="6172200"/>
                <a:ext cx="9144000" cy="76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6172200"/>
                <a:ext cx="9144000" cy="76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14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7" grpId="0"/>
      <p:bldP spid="38" grpId="0"/>
      <p:bldP spid="43" grpId="0" animBg="1"/>
      <p:bldP spid="44" grpId="0"/>
      <p:bldP spid="47" grpId="0"/>
      <p:bldP spid="4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951038"/>
                <a:ext cx="8229600" cy="452596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(0,0,0,0)=</m:t>
                    </m:r>
                  </m:oMath>
                </a14:m>
                <a:r>
                  <a:rPr lang="en-US" dirty="0"/>
                  <a:t> True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min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FF33CC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Search for True entry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951038"/>
                <a:ext cx="8229600" cy="4525963"/>
              </a:xfrm>
              <a:blipFill>
                <a:blip r:embed="rId2"/>
                <a:stretch>
                  <a:fillRect l="-1407" t="-2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143000" y="1066800"/>
                <a:ext cx="9144000" cy="76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066800"/>
                <a:ext cx="9144000" cy="76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F65450-C1D3-164F-8006-FEB1F4FC98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6201" y="2057400"/>
                <a:ext cx="4211798" cy="19388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True if:</a:t>
                </a:r>
              </a:p>
              <a:p>
                <a:pPr marL="0" indent="0">
                  <a:buNone/>
                </a:pPr>
                <a:r>
                  <a:rPr lang="en-US" sz="2000" dirty="0"/>
                  <a:t>from among the first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000" dirty="0"/>
                  <a:t> precincts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/>
                  <a:t> are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F65450-C1D3-164F-8006-FEB1F4FC9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2057400"/>
                <a:ext cx="4211798" cy="1938864"/>
              </a:xfrm>
              <a:prstGeom prst="rect">
                <a:avLst/>
              </a:prstGeom>
              <a:blipFill>
                <a:blip r:embed="rId4"/>
                <a:stretch>
                  <a:fillRect l="-1497" t="-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71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951038"/>
                <a:ext cx="8229600" cy="4525963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(0,0,0,0)=</m:t>
                    </m:r>
                  </m:oMath>
                </a14:m>
                <a:r>
                  <a:rPr lang="en-US" dirty="0"/>
                  <a:t> True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min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FF33CC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Search for True entry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951038"/>
                <a:ext cx="8229600" cy="4525963"/>
              </a:xfrm>
              <a:blipFill>
                <a:blip r:embed="rId2"/>
                <a:stretch>
                  <a:fillRect l="-1543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143000" y="1066800"/>
                <a:ext cx="9144000" cy="76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066800"/>
                <a:ext cx="9144000" cy="762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82462" y="2326333"/>
                <a:ext cx="435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462" y="2326333"/>
                <a:ext cx="43518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0816" y="2684280"/>
                <a:ext cx="435184" cy="72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0816" y="2684280"/>
                <a:ext cx="435184" cy="722442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3601" y="3276109"/>
                <a:ext cx="693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1" y="3276109"/>
                <a:ext cx="69326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54734" y="3729336"/>
                <a:ext cx="693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34" y="3729336"/>
                <a:ext cx="693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43801" y="2684281"/>
                <a:ext cx="18598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1" y="2684281"/>
                <a:ext cx="1859805" cy="584775"/>
              </a:xfrm>
              <a:prstGeom prst="rect">
                <a:avLst/>
              </a:prstGeom>
              <a:blipFill>
                <a:blip r:embed="rId8"/>
                <a:stretch>
                  <a:fillRect r="-272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4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Runtime depends on the </a:t>
                </a:r>
                <a:r>
                  <a:rPr lang="en-US" i="1" dirty="0"/>
                  <a:t>value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/>
                  <a:t>, not </a:t>
                </a:r>
                <a:r>
                  <a:rPr lang="en-US" i="1" dirty="0"/>
                  <a:t>size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Run time is exponential in </a:t>
                </a:r>
                <a:r>
                  <a:rPr lang="en-US" i="1" dirty="0"/>
                  <a:t>size</a:t>
                </a:r>
                <a:r>
                  <a:rPr lang="en-US" dirty="0"/>
                  <a:t> of input</a:t>
                </a:r>
              </a:p>
              <a:p>
                <a:r>
                  <a:rPr lang="en-US" dirty="0"/>
                  <a:t>Note: Gerrymandering is NP-Complete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630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8955" y="323193"/>
            <a:ext cx="8229600" cy="1143000"/>
          </a:xfrm>
        </p:spPr>
        <p:txBody>
          <a:bodyPr/>
          <a:lstStyle/>
          <a:p>
            <a:r>
              <a:rPr lang="en-US" dirty="0"/>
              <a:t>Matrix Chaining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855694"/>
                <a:ext cx="4940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015" y="1219200"/>
                <a:ext cx="49404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831" y="1855694"/>
                <a:ext cx="40267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992" y="1596182"/>
                <a:ext cx="936095" cy="8883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35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505" y="1856312"/>
                <a:ext cx="49404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41" y="1219818"/>
                <a:ext cx="49404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613" y="1855694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296" y="1596800"/>
                <a:ext cx="686728" cy="10702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287" y="1856312"/>
                <a:ext cx="49404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23" y="1219818"/>
                <a:ext cx="3658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459" y="1855694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078" y="1596800"/>
                <a:ext cx="343364" cy="628227"/>
              </a:xfrm>
              <a:prstGeom prst="rect">
                <a:avLst/>
              </a:prstGeom>
              <a:blipFill>
                <a:blip r:embed="rId13"/>
                <a:stretch>
                  <a:fillRect l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133" y="1855694"/>
                <a:ext cx="365806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269" y="1219200"/>
                <a:ext cx="49404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305" y="1855076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24" y="1596182"/>
                <a:ext cx="485391" cy="314731"/>
              </a:xfrm>
              <a:prstGeom prst="rect">
                <a:avLst/>
              </a:prstGeom>
              <a:blipFill>
                <a:blip r:embed="rId1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87" y="1855694"/>
                <a:ext cx="49404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23" y="1219200"/>
                <a:ext cx="49404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4613" y="1855076"/>
                <a:ext cx="40267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677" y="1596181"/>
                <a:ext cx="767056" cy="53571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9850" y="1856312"/>
                <a:ext cx="494046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986" y="1219818"/>
                <a:ext cx="494046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8640" y="1596799"/>
                <a:ext cx="854048" cy="887741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Upp>
                            <m:limUp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−1</m:t>
                              </m:r>
                            </m:lim>
                          </m:limUpp>
                        </m:e>
                        <m:lim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  <m:r>
                            <a:rPr lang="en-US" sz="2400" i="1">
                              <a:latin typeface="Cambria Math"/>
                            </a:rPr>
                            <m:t>=1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𝐵𝑒𝑠𝑡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+1, </m:t>
                              </m:r>
                              <m:r>
                                <a:rPr lang="en-US" sz="2400" i="1">
                                  <a:solidFill>
                                    <a:srgbClr val="FF33CC"/>
                                  </a:solidFill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2400" i="1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029" y="2667000"/>
                <a:ext cx="7634205" cy="758606"/>
              </a:xfrm>
              <a:prstGeom prst="rect">
                <a:avLst/>
              </a:prstGeom>
              <a:blipFill>
                <a:blip r:embed="rId2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sz="2400" i="1">
                              <a:latin typeface="Cambria Math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726" y="3500736"/>
                <a:ext cx="2034275" cy="46166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oup 72"/>
          <p:cNvGrpSpPr/>
          <p:nvPr/>
        </p:nvGrpSpPr>
        <p:grpSpPr>
          <a:xfrm>
            <a:off x="5669327" y="3276600"/>
            <a:ext cx="4462661" cy="3345744"/>
            <a:chOff x="4191000" y="3525012"/>
            <a:chExt cx="3235908" cy="3345744"/>
          </a:xfrm>
        </p:grpSpPr>
        <p:sp>
          <p:nvSpPr>
            <p:cNvPr id="74" name="Rectangle 73"/>
            <p:cNvSpPr/>
            <p:nvPr/>
          </p:nvSpPr>
          <p:spPr>
            <a:xfrm>
              <a:off x="4191000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86975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15750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82951" y="3894905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7875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78926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9375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709" y="38949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11875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665685" y="3894905"/>
              <a:ext cx="495975" cy="4959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686975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182950" y="4390880"/>
              <a:ext cx="495975" cy="4959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2625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678926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4375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174901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7125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665684" y="439088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</a:rPr>
                <a:t>10500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77757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73732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750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169708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2500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665683" y="488685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5375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665685" y="5382828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3500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78925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174901" y="5382830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1000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665685" y="5878805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5000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9768" y="5878803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665682" y="6374781"/>
              <a:ext cx="495975" cy="4959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525012"/>
                  <a:ext cx="265248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8133" y="3546901"/>
                  <a:ext cx="265248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/>
                <p:cNvSpPr txBox="1"/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6715" y="3525012"/>
                  <a:ext cx="265248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/>
                <p:cNvSpPr txBox="1"/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010" y="3546901"/>
                  <a:ext cx="265248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3910" y="3546901"/>
                  <a:ext cx="265248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0766" y="3566693"/>
                  <a:ext cx="265248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3945159"/>
                  <a:ext cx="265248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7" y="4454201"/>
                  <a:ext cx="265248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/>
                <p:cNvSpPr txBox="1"/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6" y="4950174"/>
                  <a:ext cx="265248" cy="369332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55" y="5446149"/>
                  <a:ext cx="265248" cy="369332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5942124"/>
                  <a:ext cx="265248" cy="36933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660" y="6438102"/>
                  <a:ext cx="265248" cy="36933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1,6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/>
                        </a:rPr>
                        <m:t>min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5621855"/>
                <a:ext cx="2075568" cy="40011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1,1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2, 6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034" y="4961016"/>
                <a:ext cx="3763274" cy="4001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1,2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3, 6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7" y="5350031"/>
                <a:ext cx="3763274" cy="40011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ight Brace 113"/>
          <p:cNvSpPr/>
          <p:nvPr/>
        </p:nvSpPr>
        <p:spPr>
          <a:xfrm rot="10800000">
            <a:off x="3352800" y="4952999"/>
            <a:ext cx="444660" cy="1669344"/>
          </a:xfrm>
          <a:prstGeom prst="rightBrace">
            <a:avLst>
              <a:gd name="adj1" fmla="val 8333"/>
              <a:gd name="adj2" fmla="val 4392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1,3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4, 6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5695890"/>
                <a:ext cx="3785139" cy="4001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1,4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5, 6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000690"/>
                <a:ext cx="3785139" cy="40011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00B050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1,5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r>
                        <a:rPr lang="en-US" sz="2000" i="1">
                          <a:solidFill>
                            <a:srgbClr val="FF33CC"/>
                          </a:solidFill>
                          <a:latin typeface="Cambria Math"/>
                        </a:rPr>
                        <m:t>𝐵𝑒𝑠𝑡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6, 6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28" y="6305490"/>
                <a:ext cx="3785139" cy="40011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/>
                        </a:rPr>
                        <m:t>15125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582" y="3733800"/>
                <a:ext cx="800219" cy="338554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𝑗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276600"/>
                <a:ext cx="562142" cy="369332"/>
              </a:xfrm>
              <a:prstGeom prst="rect">
                <a:avLst/>
              </a:prstGeom>
              <a:blipFill>
                <a:blip r:embed="rId4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92584">
                <a:off x="10055122" y="3411347"/>
                <a:ext cx="555858" cy="369332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75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 Programming</a:t>
            </a:r>
          </a:p>
          <a:p>
            <a:r>
              <a:rPr lang="en-US" dirty="0"/>
              <a:t>Gerrymandering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CLRS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15</a:t>
            </a:r>
          </a:p>
          <a:p>
            <a:r>
              <a:rPr lang="en-US" dirty="0"/>
              <a:t>Chapter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1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Homework 5 due Friday @ 11pm</a:t>
            </a:r>
          </a:p>
          <a:p>
            <a:pPr lvl="1"/>
            <a:r>
              <a:rPr lang="en-US" dirty="0"/>
              <a:t>Dynamic Programming</a:t>
            </a:r>
          </a:p>
          <a:p>
            <a:pPr lvl="1"/>
            <a:r>
              <a:rPr lang="en-US" dirty="0"/>
              <a:t>Python or Java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4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recursive structure of the problem</a:t>
            </a:r>
          </a:p>
          <a:p>
            <a:pPr marL="1371600" lvl="2" indent="-514350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</a:t>
            </a:r>
            <a:r>
              <a:rPr lang="en-US" dirty="0" err="1"/>
              <a:t>subproblems</a:t>
            </a:r>
            <a:endParaRPr lang="en-US" dirty="0"/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solution to each </a:t>
            </a:r>
            <a:r>
              <a:rPr lang="en-US" dirty="0" err="1"/>
              <a:t>subproblem</a:t>
            </a:r>
            <a:r>
              <a:rPr lang="en-US" dirty="0"/>
              <a:t> in memory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67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 Algorithms so far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2×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domino tiling (Fibonacci)</a:t>
                </a:r>
              </a:p>
              <a:p>
                <a:r>
                  <a:rPr lang="en-US" dirty="0"/>
                  <a:t>Log cutting</a:t>
                </a:r>
              </a:p>
              <a:p>
                <a:r>
                  <a:rPr lang="en-US" dirty="0"/>
                  <a:t>Matrix Chaining</a:t>
                </a:r>
              </a:p>
              <a:p>
                <a:r>
                  <a:rPr lang="en-US" dirty="0"/>
                  <a:t>Longest Common Subsequence</a:t>
                </a:r>
              </a:p>
              <a:p>
                <a:r>
                  <a:rPr lang="en-US" dirty="0"/>
                  <a:t>Seam Carving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8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Domino Tiling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1" y="1295400"/>
            <a:ext cx="600356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Tile(n):</a:t>
            </a:r>
          </a:p>
          <a:p>
            <a:r>
              <a:rPr lang="en-US" sz="3600" dirty="0"/>
              <a:t>	Initialize Memory M</a:t>
            </a:r>
          </a:p>
          <a:p>
            <a:r>
              <a:rPr lang="en-US" sz="3600" dirty="0"/>
              <a:t>	M[0] = 0</a:t>
            </a:r>
          </a:p>
          <a:p>
            <a:r>
              <a:rPr lang="en-US" sz="3600" dirty="0"/>
              <a:t>	M[1] = 0</a:t>
            </a:r>
          </a:p>
          <a:p>
            <a:r>
              <a:rPr lang="en-US" sz="3600" dirty="0"/>
              <a:t>	for </a:t>
            </a:r>
            <a:r>
              <a:rPr lang="en-US" sz="3600" dirty="0" err="1"/>
              <a:t>i</a:t>
            </a:r>
            <a:r>
              <a:rPr lang="en-US" sz="3600" dirty="0"/>
              <a:t> = 0 to n:</a:t>
            </a:r>
          </a:p>
          <a:p>
            <a:r>
              <a:rPr lang="en-US" sz="3600" dirty="0"/>
              <a:t>		M[</a:t>
            </a:r>
            <a:r>
              <a:rPr lang="en-US" sz="3600" dirty="0" err="1"/>
              <a:t>i</a:t>
            </a:r>
            <a:r>
              <a:rPr lang="en-US" sz="3600" dirty="0"/>
              <a:t>] = M[i-1] + M[i-2]</a:t>
            </a:r>
          </a:p>
          <a:p>
            <a:r>
              <a:rPr lang="en-US" sz="3600" dirty="0"/>
              <a:t>	return M[n]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915400" y="2057400"/>
            <a:ext cx="533400" cy="3733800"/>
            <a:chOff x="6934200" y="1371600"/>
            <a:chExt cx="533400" cy="3733800"/>
          </a:xfrm>
        </p:grpSpPr>
        <p:sp>
          <p:nvSpPr>
            <p:cNvPr id="8" name="Rectangle 7"/>
            <p:cNvSpPr/>
            <p:nvPr/>
          </p:nvSpPr>
          <p:spPr>
            <a:xfrm>
              <a:off x="6934200" y="13716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34200" y="19050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934200" y="24384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934200" y="29718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34200" y="35052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934200" y="40386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34200" y="4572000"/>
              <a:ext cx="533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991182" y="168806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48800" y="2221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448800" y="2754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800" y="3276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448800" y="3821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47243" y="43550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48800" y="48884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47243" y="5421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6</a:t>
            </a:r>
          </a:p>
        </p:txBody>
      </p:sp>
      <p:sp>
        <p:nvSpPr>
          <p:cNvPr id="3" name="Down Arrow 2"/>
          <p:cNvSpPr/>
          <p:nvPr/>
        </p:nvSpPr>
        <p:spPr>
          <a:xfrm>
            <a:off x="8476593" y="2139434"/>
            <a:ext cx="304800" cy="35697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3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17420</TotalTime>
  <Words>943</Words>
  <Application>Microsoft Office PowerPoint</Application>
  <PresentationFormat>Widescreen</PresentationFormat>
  <Paragraphs>532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Arial</vt:lpstr>
      <vt:lpstr>Cambria Math</vt:lpstr>
      <vt:lpstr>Office Theme</vt:lpstr>
      <vt:lpstr>PowerPoint Presentation</vt:lpstr>
      <vt:lpstr>Generic Top-Down Dynamic Programming Soln</vt:lpstr>
      <vt:lpstr>Matrix Chaining</vt:lpstr>
      <vt:lpstr>Today’s Keywords</vt:lpstr>
      <vt:lpstr>CLRS Readings</vt:lpstr>
      <vt:lpstr>Homeworks</vt:lpstr>
      <vt:lpstr>Dynamic Programming</vt:lpstr>
      <vt:lpstr>DP Algorithms so far</vt:lpstr>
      <vt:lpstr>Domino Tiling</vt:lpstr>
      <vt:lpstr>Log Cutting</vt:lpstr>
      <vt:lpstr>Matrix Chaining</vt:lpstr>
      <vt:lpstr>Longest Common Subsequence</vt:lpstr>
      <vt:lpstr>Seam Carving</vt:lpstr>
      <vt:lpstr>PowerPoint Presentation</vt:lpstr>
      <vt:lpstr>Gerrymandering</vt:lpstr>
      <vt:lpstr>According to the Supreme Court</vt:lpstr>
      <vt:lpstr>VA 5th District</vt:lpstr>
      <vt:lpstr>Gerrymandering Today</vt:lpstr>
      <vt:lpstr>Gerrymandering Today</vt:lpstr>
      <vt:lpstr>Gerrymandering Today</vt:lpstr>
      <vt:lpstr>How does it work?</vt:lpstr>
      <vt:lpstr>Gerrymandering Problem Statement</vt:lpstr>
      <vt:lpstr>Dynamic Programming</vt:lpstr>
      <vt:lpstr>Consider the last precinct</vt:lpstr>
      <vt:lpstr>Define Recursive Structure</vt:lpstr>
      <vt:lpstr>Two ways to satisfy S(j,k,x,y):</vt:lpstr>
      <vt:lpstr>Final Algorithm</vt:lpstr>
      <vt:lpstr>Run Time</vt:lpstr>
      <vt:lpstr>Θ(n^4 m^2)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Brunelle, Nathan J (njb2b)</cp:lastModifiedBy>
  <cp:revision>1627</cp:revision>
  <dcterms:created xsi:type="dcterms:W3CDTF">2017-08-21T20:54:06Z</dcterms:created>
  <dcterms:modified xsi:type="dcterms:W3CDTF">2018-10-25T19:17:27Z</dcterms:modified>
</cp:coreProperties>
</file>